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86" r:id="rId4"/>
    <p:sldId id="289" r:id="rId5"/>
    <p:sldId id="287" r:id="rId6"/>
    <p:sldId id="288" r:id="rId7"/>
    <p:sldId id="283" r:id="rId8"/>
    <p:sldId id="290" r:id="rId9"/>
    <p:sldId id="284" r:id="rId10"/>
    <p:sldId id="285" r:id="rId11"/>
    <p:sldId id="262" r:id="rId12"/>
    <p:sldId id="264" r:id="rId13"/>
    <p:sldId id="291" r:id="rId14"/>
    <p:sldId id="293" r:id="rId15"/>
    <p:sldId id="292" r:id="rId16"/>
    <p:sldId id="294" r:id="rId17"/>
    <p:sldId id="265" r:id="rId18"/>
    <p:sldId id="295" r:id="rId19"/>
    <p:sldId id="296" r:id="rId20"/>
    <p:sldId id="266" r:id="rId21"/>
    <p:sldId id="276" r:id="rId22"/>
    <p:sldId id="277" r:id="rId23"/>
    <p:sldId id="279" r:id="rId24"/>
    <p:sldId id="280" r:id="rId25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280" y="-264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AA651B-8ADA-3D44-954C-D1BDF88BD80D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CCCE016F-D4A0-894B-99D9-95EB67AFF593}">
      <dgm:prSet phldrT="[Text]"/>
      <dgm:spPr/>
      <dgm:t>
        <a:bodyPr/>
        <a:lstStyle/>
        <a:p>
          <a:r>
            <a:rPr lang="en-US" dirty="0" smtClean="0"/>
            <a:t>Acquire</a:t>
          </a:r>
          <a:endParaRPr lang="en-US" dirty="0"/>
        </a:p>
      </dgm:t>
    </dgm:pt>
    <dgm:pt modelId="{4802A2CD-039B-4A49-A595-3D93C1447D30}" type="parTrans" cxnId="{0F15BBA4-C41C-6746-AC91-B8375800D829}">
      <dgm:prSet/>
      <dgm:spPr/>
      <dgm:t>
        <a:bodyPr/>
        <a:lstStyle/>
        <a:p>
          <a:endParaRPr lang="en-US"/>
        </a:p>
      </dgm:t>
    </dgm:pt>
    <dgm:pt modelId="{66674C0F-94E6-1D4D-9606-8C68B5A036C3}" type="sibTrans" cxnId="{0F15BBA4-C41C-6746-AC91-B8375800D829}">
      <dgm:prSet/>
      <dgm:spPr/>
      <dgm:t>
        <a:bodyPr/>
        <a:lstStyle/>
        <a:p>
          <a:endParaRPr lang="en-US"/>
        </a:p>
      </dgm:t>
    </dgm:pt>
    <dgm:pt modelId="{E2513F7D-3D2C-A84A-88BE-7FF4358CB56F}">
      <dgm:prSet phldrT="[Text]"/>
      <dgm:spPr/>
      <dgm:t>
        <a:bodyPr/>
        <a:lstStyle/>
        <a:p>
          <a:r>
            <a:rPr lang="en-US" dirty="0" smtClean="0"/>
            <a:t>Preprocess</a:t>
          </a:r>
          <a:endParaRPr lang="en-US" dirty="0"/>
        </a:p>
      </dgm:t>
    </dgm:pt>
    <dgm:pt modelId="{8E98A66F-689A-2E45-966A-36A42973E502}" type="parTrans" cxnId="{E8C3AD89-AA4D-2D44-BDD0-1D52AB9AA54B}">
      <dgm:prSet/>
      <dgm:spPr/>
      <dgm:t>
        <a:bodyPr/>
        <a:lstStyle/>
        <a:p>
          <a:endParaRPr lang="en-US"/>
        </a:p>
      </dgm:t>
    </dgm:pt>
    <dgm:pt modelId="{B486A107-6749-8D4C-BC72-03A6788958F4}" type="sibTrans" cxnId="{E8C3AD89-AA4D-2D44-BDD0-1D52AB9AA54B}">
      <dgm:prSet/>
      <dgm:spPr/>
      <dgm:t>
        <a:bodyPr/>
        <a:lstStyle/>
        <a:p>
          <a:endParaRPr lang="en-US"/>
        </a:p>
      </dgm:t>
    </dgm:pt>
    <dgm:pt modelId="{9ADD1B61-A9E5-1F4A-81AE-1814CD662236}">
      <dgm:prSet phldrT="[Text]"/>
      <dgm:spPr/>
      <dgm:t>
        <a:bodyPr/>
        <a:lstStyle/>
        <a:p>
          <a:r>
            <a:rPr lang="en-US" dirty="0" smtClean="0"/>
            <a:t>Learn</a:t>
          </a:r>
          <a:endParaRPr lang="en-US" dirty="0"/>
        </a:p>
      </dgm:t>
    </dgm:pt>
    <dgm:pt modelId="{EBE421EE-03D0-6F4A-A65D-313D7CDBDB98}" type="parTrans" cxnId="{6E133EFA-FA59-B947-AEAC-10AAFDA809E3}">
      <dgm:prSet/>
      <dgm:spPr/>
      <dgm:t>
        <a:bodyPr/>
        <a:lstStyle/>
        <a:p>
          <a:endParaRPr lang="en-US"/>
        </a:p>
      </dgm:t>
    </dgm:pt>
    <dgm:pt modelId="{0987C08E-17B0-F247-96CD-C499C76D8258}" type="sibTrans" cxnId="{6E133EFA-FA59-B947-AEAC-10AAFDA809E3}">
      <dgm:prSet/>
      <dgm:spPr/>
      <dgm:t>
        <a:bodyPr/>
        <a:lstStyle/>
        <a:p>
          <a:endParaRPr lang="en-US"/>
        </a:p>
      </dgm:t>
    </dgm:pt>
    <dgm:pt modelId="{4F8F806D-8D5F-C54A-A54D-6CCA59BD5A3F}">
      <dgm:prSet/>
      <dgm:spPr/>
      <dgm:t>
        <a:bodyPr/>
        <a:lstStyle/>
        <a:p>
          <a:r>
            <a:rPr lang="en-US" dirty="0" smtClean="0"/>
            <a:t>Evaluate</a:t>
          </a:r>
          <a:endParaRPr lang="en-US" dirty="0"/>
        </a:p>
      </dgm:t>
    </dgm:pt>
    <dgm:pt modelId="{071A062F-2854-0046-97F0-465011C2B4DC}" type="parTrans" cxnId="{6DC09BEE-9CCD-6F41-A0FB-27F6D2253A9C}">
      <dgm:prSet/>
      <dgm:spPr/>
      <dgm:t>
        <a:bodyPr/>
        <a:lstStyle/>
        <a:p>
          <a:endParaRPr lang="en-US"/>
        </a:p>
      </dgm:t>
    </dgm:pt>
    <dgm:pt modelId="{334BEB6A-DD0A-A64A-B0CE-E5BD292BAEE7}" type="sibTrans" cxnId="{6DC09BEE-9CCD-6F41-A0FB-27F6D2253A9C}">
      <dgm:prSet/>
      <dgm:spPr/>
      <dgm:t>
        <a:bodyPr/>
        <a:lstStyle/>
        <a:p>
          <a:endParaRPr lang="en-US"/>
        </a:p>
      </dgm:t>
    </dgm:pt>
    <dgm:pt modelId="{5F6295AB-24B6-C14A-AF6C-DFE7AE52F91A}">
      <dgm:prSet/>
      <dgm:spPr/>
      <dgm:t>
        <a:bodyPr/>
        <a:lstStyle/>
        <a:p>
          <a:r>
            <a:rPr lang="en-US" dirty="0" smtClean="0"/>
            <a:t>Predict</a:t>
          </a:r>
          <a:endParaRPr lang="en-US" dirty="0"/>
        </a:p>
      </dgm:t>
    </dgm:pt>
    <dgm:pt modelId="{ED635AC6-7925-704B-BBFD-2B620B6522E4}" type="parTrans" cxnId="{1F9E3E65-BB1A-BD43-869F-F0B0A6139342}">
      <dgm:prSet/>
      <dgm:spPr/>
      <dgm:t>
        <a:bodyPr/>
        <a:lstStyle/>
        <a:p>
          <a:endParaRPr lang="en-US"/>
        </a:p>
      </dgm:t>
    </dgm:pt>
    <dgm:pt modelId="{35C1AD1E-7499-2443-AB7C-F7730233C609}" type="sibTrans" cxnId="{1F9E3E65-BB1A-BD43-869F-F0B0A6139342}">
      <dgm:prSet/>
      <dgm:spPr/>
      <dgm:t>
        <a:bodyPr/>
        <a:lstStyle/>
        <a:p>
          <a:endParaRPr lang="en-US"/>
        </a:p>
      </dgm:t>
    </dgm:pt>
    <dgm:pt modelId="{B0D2EEDC-BF75-904C-9D32-61924655F82B}" type="pres">
      <dgm:prSet presAssocID="{E1AA651B-8ADA-3D44-954C-D1BDF88BD80D}" presName="CompostProcess" presStyleCnt="0">
        <dgm:presLayoutVars>
          <dgm:dir/>
          <dgm:resizeHandles val="exact"/>
        </dgm:presLayoutVars>
      </dgm:prSet>
      <dgm:spPr/>
    </dgm:pt>
    <dgm:pt modelId="{6873269B-F34F-0543-82EA-F711CF25AD62}" type="pres">
      <dgm:prSet presAssocID="{E1AA651B-8ADA-3D44-954C-D1BDF88BD80D}" presName="arrow" presStyleLbl="bgShp" presStyleIdx="0" presStyleCnt="1"/>
      <dgm:spPr/>
    </dgm:pt>
    <dgm:pt modelId="{D9426378-3907-494B-B253-C4C3F4EB414D}" type="pres">
      <dgm:prSet presAssocID="{E1AA651B-8ADA-3D44-954C-D1BDF88BD80D}" presName="linearProcess" presStyleCnt="0"/>
      <dgm:spPr/>
    </dgm:pt>
    <dgm:pt modelId="{F32F5B53-4B69-A641-ADF2-297582AF875B}" type="pres">
      <dgm:prSet presAssocID="{CCCE016F-D4A0-894B-99D9-95EB67AFF593}" presName="textNode" presStyleLbl="node1" presStyleIdx="0" presStyleCnt="5">
        <dgm:presLayoutVars>
          <dgm:bulletEnabled val="1"/>
        </dgm:presLayoutVars>
      </dgm:prSet>
      <dgm:spPr/>
    </dgm:pt>
    <dgm:pt modelId="{71FFEADC-B58B-DF44-B94F-5B1F3B1FB1B2}" type="pres">
      <dgm:prSet presAssocID="{66674C0F-94E6-1D4D-9606-8C68B5A036C3}" presName="sibTrans" presStyleCnt="0"/>
      <dgm:spPr/>
    </dgm:pt>
    <dgm:pt modelId="{FC6AA2F0-642F-9043-9BFC-56DC64287601}" type="pres">
      <dgm:prSet presAssocID="{E2513F7D-3D2C-A84A-88BE-7FF4358CB56F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DDB3DF-6413-FB4B-8F52-DDE96B29781A}" type="pres">
      <dgm:prSet presAssocID="{B486A107-6749-8D4C-BC72-03A6788958F4}" presName="sibTrans" presStyleCnt="0"/>
      <dgm:spPr/>
    </dgm:pt>
    <dgm:pt modelId="{6924DB46-56B7-B74B-9E22-EFB24E6DA215}" type="pres">
      <dgm:prSet presAssocID="{9ADD1B61-A9E5-1F4A-81AE-1814CD662236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41D8A1-7011-3D4A-B531-8A14F23175B4}" type="pres">
      <dgm:prSet presAssocID="{0987C08E-17B0-F247-96CD-C499C76D8258}" presName="sibTrans" presStyleCnt="0"/>
      <dgm:spPr/>
    </dgm:pt>
    <dgm:pt modelId="{70F4559F-0B27-AC44-9F02-D6D3BA79E5DC}" type="pres">
      <dgm:prSet presAssocID="{4F8F806D-8D5F-C54A-A54D-6CCA59BD5A3F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BE03B0-64AA-324D-8038-B2A77E35441A}" type="pres">
      <dgm:prSet presAssocID="{334BEB6A-DD0A-A64A-B0CE-E5BD292BAEE7}" presName="sibTrans" presStyleCnt="0"/>
      <dgm:spPr/>
    </dgm:pt>
    <dgm:pt modelId="{CF235F6C-6CE0-8D4C-A64F-17B56819DC98}" type="pres">
      <dgm:prSet presAssocID="{5F6295AB-24B6-C14A-AF6C-DFE7AE52F91A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C09BEE-9CCD-6F41-A0FB-27F6D2253A9C}" srcId="{E1AA651B-8ADA-3D44-954C-D1BDF88BD80D}" destId="{4F8F806D-8D5F-C54A-A54D-6CCA59BD5A3F}" srcOrd="3" destOrd="0" parTransId="{071A062F-2854-0046-97F0-465011C2B4DC}" sibTransId="{334BEB6A-DD0A-A64A-B0CE-E5BD292BAEE7}"/>
    <dgm:cxn modelId="{6E133EFA-FA59-B947-AEAC-10AAFDA809E3}" srcId="{E1AA651B-8ADA-3D44-954C-D1BDF88BD80D}" destId="{9ADD1B61-A9E5-1F4A-81AE-1814CD662236}" srcOrd="2" destOrd="0" parTransId="{EBE421EE-03D0-6F4A-A65D-313D7CDBDB98}" sibTransId="{0987C08E-17B0-F247-96CD-C499C76D8258}"/>
    <dgm:cxn modelId="{57379CD9-F065-9945-8A3B-34A2E4761876}" type="presOf" srcId="{E2513F7D-3D2C-A84A-88BE-7FF4358CB56F}" destId="{FC6AA2F0-642F-9043-9BFC-56DC64287601}" srcOrd="0" destOrd="0" presId="urn:microsoft.com/office/officeart/2005/8/layout/hProcess9"/>
    <dgm:cxn modelId="{26FBA1DB-C23A-1742-86DF-9E1394DCD1C4}" type="presOf" srcId="{4F8F806D-8D5F-C54A-A54D-6CCA59BD5A3F}" destId="{70F4559F-0B27-AC44-9F02-D6D3BA79E5DC}" srcOrd="0" destOrd="0" presId="urn:microsoft.com/office/officeart/2005/8/layout/hProcess9"/>
    <dgm:cxn modelId="{A7F7589A-2CAA-1848-83BE-8C708B6E054A}" type="presOf" srcId="{CCCE016F-D4A0-894B-99D9-95EB67AFF593}" destId="{F32F5B53-4B69-A641-ADF2-297582AF875B}" srcOrd="0" destOrd="0" presId="urn:microsoft.com/office/officeart/2005/8/layout/hProcess9"/>
    <dgm:cxn modelId="{0F15BBA4-C41C-6746-AC91-B8375800D829}" srcId="{E1AA651B-8ADA-3D44-954C-D1BDF88BD80D}" destId="{CCCE016F-D4A0-894B-99D9-95EB67AFF593}" srcOrd="0" destOrd="0" parTransId="{4802A2CD-039B-4A49-A595-3D93C1447D30}" sibTransId="{66674C0F-94E6-1D4D-9606-8C68B5A036C3}"/>
    <dgm:cxn modelId="{EF2E7ACF-5E38-8F4C-8463-FFF3FA495014}" type="presOf" srcId="{5F6295AB-24B6-C14A-AF6C-DFE7AE52F91A}" destId="{CF235F6C-6CE0-8D4C-A64F-17B56819DC98}" srcOrd="0" destOrd="0" presId="urn:microsoft.com/office/officeart/2005/8/layout/hProcess9"/>
    <dgm:cxn modelId="{1F9E3E65-BB1A-BD43-869F-F0B0A6139342}" srcId="{E1AA651B-8ADA-3D44-954C-D1BDF88BD80D}" destId="{5F6295AB-24B6-C14A-AF6C-DFE7AE52F91A}" srcOrd="4" destOrd="0" parTransId="{ED635AC6-7925-704B-BBFD-2B620B6522E4}" sibTransId="{35C1AD1E-7499-2443-AB7C-F7730233C609}"/>
    <dgm:cxn modelId="{CC0BDC3F-DFD3-5447-8BA8-79FCAC252241}" type="presOf" srcId="{9ADD1B61-A9E5-1F4A-81AE-1814CD662236}" destId="{6924DB46-56B7-B74B-9E22-EFB24E6DA215}" srcOrd="0" destOrd="0" presId="urn:microsoft.com/office/officeart/2005/8/layout/hProcess9"/>
    <dgm:cxn modelId="{F6E9D871-7501-C249-9104-2A1F6ABC9B68}" type="presOf" srcId="{E1AA651B-8ADA-3D44-954C-D1BDF88BD80D}" destId="{B0D2EEDC-BF75-904C-9D32-61924655F82B}" srcOrd="0" destOrd="0" presId="urn:microsoft.com/office/officeart/2005/8/layout/hProcess9"/>
    <dgm:cxn modelId="{E8C3AD89-AA4D-2D44-BDD0-1D52AB9AA54B}" srcId="{E1AA651B-8ADA-3D44-954C-D1BDF88BD80D}" destId="{E2513F7D-3D2C-A84A-88BE-7FF4358CB56F}" srcOrd="1" destOrd="0" parTransId="{8E98A66F-689A-2E45-966A-36A42973E502}" sibTransId="{B486A107-6749-8D4C-BC72-03A6788958F4}"/>
    <dgm:cxn modelId="{63EDB18D-579E-C241-A935-4D6BE59ABFAA}" type="presParOf" srcId="{B0D2EEDC-BF75-904C-9D32-61924655F82B}" destId="{6873269B-F34F-0543-82EA-F711CF25AD62}" srcOrd="0" destOrd="0" presId="urn:microsoft.com/office/officeart/2005/8/layout/hProcess9"/>
    <dgm:cxn modelId="{91DA9780-86F7-824A-B401-D97B2F5211E8}" type="presParOf" srcId="{B0D2EEDC-BF75-904C-9D32-61924655F82B}" destId="{D9426378-3907-494B-B253-C4C3F4EB414D}" srcOrd="1" destOrd="0" presId="urn:microsoft.com/office/officeart/2005/8/layout/hProcess9"/>
    <dgm:cxn modelId="{C8E9C422-C73A-1C4C-A42E-7746695F7727}" type="presParOf" srcId="{D9426378-3907-494B-B253-C4C3F4EB414D}" destId="{F32F5B53-4B69-A641-ADF2-297582AF875B}" srcOrd="0" destOrd="0" presId="urn:microsoft.com/office/officeart/2005/8/layout/hProcess9"/>
    <dgm:cxn modelId="{A243FD55-DD8A-7C49-9827-0F5183BA6E34}" type="presParOf" srcId="{D9426378-3907-494B-B253-C4C3F4EB414D}" destId="{71FFEADC-B58B-DF44-B94F-5B1F3B1FB1B2}" srcOrd="1" destOrd="0" presId="urn:microsoft.com/office/officeart/2005/8/layout/hProcess9"/>
    <dgm:cxn modelId="{743AFD30-9024-3F4F-B6F5-89592C76793A}" type="presParOf" srcId="{D9426378-3907-494B-B253-C4C3F4EB414D}" destId="{FC6AA2F0-642F-9043-9BFC-56DC64287601}" srcOrd="2" destOrd="0" presId="urn:microsoft.com/office/officeart/2005/8/layout/hProcess9"/>
    <dgm:cxn modelId="{84327E00-D8B7-DB48-9241-7C077DC424F8}" type="presParOf" srcId="{D9426378-3907-494B-B253-C4C3F4EB414D}" destId="{55DDB3DF-6413-FB4B-8F52-DDE96B29781A}" srcOrd="3" destOrd="0" presId="urn:microsoft.com/office/officeart/2005/8/layout/hProcess9"/>
    <dgm:cxn modelId="{28D60C89-9764-3544-A929-C70580AB699C}" type="presParOf" srcId="{D9426378-3907-494B-B253-C4C3F4EB414D}" destId="{6924DB46-56B7-B74B-9E22-EFB24E6DA215}" srcOrd="4" destOrd="0" presId="urn:microsoft.com/office/officeart/2005/8/layout/hProcess9"/>
    <dgm:cxn modelId="{94FC4296-1F79-C340-834D-B6F9A6365B4E}" type="presParOf" srcId="{D9426378-3907-494B-B253-C4C3F4EB414D}" destId="{7241D8A1-7011-3D4A-B531-8A14F23175B4}" srcOrd="5" destOrd="0" presId="urn:microsoft.com/office/officeart/2005/8/layout/hProcess9"/>
    <dgm:cxn modelId="{7B2EE093-A5A1-4C4A-AF62-5C8F18F69450}" type="presParOf" srcId="{D9426378-3907-494B-B253-C4C3F4EB414D}" destId="{70F4559F-0B27-AC44-9F02-D6D3BA79E5DC}" srcOrd="6" destOrd="0" presId="urn:microsoft.com/office/officeart/2005/8/layout/hProcess9"/>
    <dgm:cxn modelId="{BD7AFD73-A507-8247-8432-3AAF4F0A2E80}" type="presParOf" srcId="{D9426378-3907-494B-B253-C4C3F4EB414D}" destId="{CEBE03B0-64AA-324D-8038-B2A77E35441A}" srcOrd="7" destOrd="0" presId="urn:microsoft.com/office/officeart/2005/8/layout/hProcess9"/>
    <dgm:cxn modelId="{47923001-6397-6143-BA4F-58244C9A05C5}" type="presParOf" srcId="{D9426378-3907-494B-B253-C4C3F4EB414D}" destId="{CF235F6C-6CE0-8D4C-A64F-17B56819DC9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73269B-F34F-0543-82EA-F711CF25AD62}">
      <dsp:nvSpPr>
        <dsp:cNvPr id="0" name=""/>
        <dsp:cNvSpPr/>
      </dsp:nvSpPr>
      <dsp:spPr>
        <a:xfrm>
          <a:off x="676274" y="0"/>
          <a:ext cx="7664450" cy="33909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2F5B53-4B69-A641-ADF2-297582AF875B}">
      <dsp:nvSpPr>
        <dsp:cNvPr id="0" name=""/>
        <dsp:cNvSpPr/>
      </dsp:nvSpPr>
      <dsp:spPr>
        <a:xfrm>
          <a:off x="3456" y="1017269"/>
          <a:ext cx="1647037" cy="1356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Acquire</a:t>
          </a:r>
          <a:endParaRPr lang="en-US" sz="2300" kern="1200" dirty="0"/>
        </a:p>
      </dsp:txBody>
      <dsp:txXfrm>
        <a:off x="69668" y="1083481"/>
        <a:ext cx="1514613" cy="1223936"/>
      </dsp:txXfrm>
    </dsp:sp>
    <dsp:sp modelId="{FC6AA2F0-642F-9043-9BFC-56DC64287601}">
      <dsp:nvSpPr>
        <dsp:cNvPr id="0" name=""/>
        <dsp:cNvSpPr/>
      </dsp:nvSpPr>
      <dsp:spPr>
        <a:xfrm>
          <a:off x="1844219" y="1017269"/>
          <a:ext cx="1647037" cy="1356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Preprocess</a:t>
          </a:r>
          <a:endParaRPr lang="en-US" sz="2300" kern="1200" dirty="0"/>
        </a:p>
      </dsp:txBody>
      <dsp:txXfrm>
        <a:off x="1910431" y="1083481"/>
        <a:ext cx="1514613" cy="1223936"/>
      </dsp:txXfrm>
    </dsp:sp>
    <dsp:sp modelId="{6924DB46-56B7-B74B-9E22-EFB24E6DA215}">
      <dsp:nvSpPr>
        <dsp:cNvPr id="0" name=""/>
        <dsp:cNvSpPr/>
      </dsp:nvSpPr>
      <dsp:spPr>
        <a:xfrm>
          <a:off x="3684981" y="1017269"/>
          <a:ext cx="1647037" cy="1356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Learn</a:t>
          </a:r>
          <a:endParaRPr lang="en-US" sz="2300" kern="1200" dirty="0"/>
        </a:p>
      </dsp:txBody>
      <dsp:txXfrm>
        <a:off x="3751193" y="1083481"/>
        <a:ext cx="1514613" cy="1223936"/>
      </dsp:txXfrm>
    </dsp:sp>
    <dsp:sp modelId="{70F4559F-0B27-AC44-9F02-D6D3BA79E5DC}">
      <dsp:nvSpPr>
        <dsp:cNvPr id="0" name=""/>
        <dsp:cNvSpPr/>
      </dsp:nvSpPr>
      <dsp:spPr>
        <a:xfrm>
          <a:off x="5525743" y="1017269"/>
          <a:ext cx="1647037" cy="1356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Evaluate</a:t>
          </a:r>
          <a:endParaRPr lang="en-US" sz="2300" kern="1200" dirty="0"/>
        </a:p>
      </dsp:txBody>
      <dsp:txXfrm>
        <a:off x="5591955" y="1083481"/>
        <a:ext cx="1514613" cy="1223936"/>
      </dsp:txXfrm>
    </dsp:sp>
    <dsp:sp modelId="{CF235F6C-6CE0-8D4C-A64F-17B56819DC98}">
      <dsp:nvSpPr>
        <dsp:cNvPr id="0" name=""/>
        <dsp:cNvSpPr/>
      </dsp:nvSpPr>
      <dsp:spPr>
        <a:xfrm>
          <a:off x="7366505" y="1017269"/>
          <a:ext cx="1647037" cy="1356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Predict</a:t>
          </a:r>
          <a:endParaRPr lang="en-US" sz="2300" kern="1200" dirty="0"/>
        </a:p>
      </dsp:txBody>
      <dsp:txXfrm>
        <a:off x="7432717" y="1083481"/>
        <a:ext cx="1514613" cy="1223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79355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5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40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Week </a:t>
            </a:r>
            <a:r>
              <a:rPr dirty="0" smtClean="0"/>
              <a:t>1</a:t>
            </a:r>
            <a:r>
              <a:rPr lang="en-AU" dirty="0"/>
              <a:t>d</a:t>
            </a:r>
            <a:r>
              <a:rPr dirty="0" smtClean="0"/>
              <a:t> </a:t>
            </a:r>
            <a:r>
              <a:rPr dirty="0"/>
              <a:t>- </a:t>
            </a:r>
            <a:r>
              <a:rPr lang="en-AU" dirty="0" smtClean="0"/>
              <a:t>Pandas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156429990"/>
              </p:ext>
            </p:extLst>
          </p:nvPr>
        </p:nvGraphicFramePr>
        <p:xfrm>
          <a:off x="203200" y="1409700"/>
          <a:ext cx="9017000" cy="3390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</a:t>
            </a:r>
            <a:r>
              <a:rPr lang="en-US" dirty="0" err="1" smtClean="0"/>
              <a:t>Modelling</a:t>
            </a:r>
            <a:r>
              <a:rPr lang="en-US" dirty="0" smtClean="0"/>
              <a:t> 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389109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536205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Pandas (Python Data Analysis Library)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280511" y="1325562"/>
            <a:ext cx="5291932" cy="189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lang="en-AU" dirty="0" smtClean="0"/>
              <a:t>Reads Excel, CSV, databases, HDF5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lang="en-AU" dirty="0" smtClean="0"/>
              <a:t>Efficient storage and retrieval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lang="en-AU" dirty="0" smtClean="0"/>
              <a:t>Some SQL-like selection, grouping tools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lang="en-AU" dirty="0" smtClean="0"/>
              <a:t>Summarises data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lang="en-AU" dirty="0" smtClean="0"/>
              <a:t>Interpolates time series data</a:t>
            </a:r>
          </a:p>
        </p:txBody>
      </p:sp>
      <p:pic>
        <p:nvPicPr>
          <p:cNvPr id="3" name="Picture 2" descr="lr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86" y="1325562"/>
            <a:ext cx="2536128" cy="332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9619" y="3310723"/>
            <a:ext cx="5238793" cy="1872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ourier"/>
                <a:cs typeface="Courier"/>
              </a:rPr>
              <a:t>p</a:t>
            </a:r>
            <a:r>
              <a:rPr kumimoji="0" lang="en-US" sz="2300" b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ip install pandas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cs typeface="Courier"/>
                <a:sym typeface="Helvetica"/>
              </a:rPr>
              <a:t>or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ourier"/>
                <a:cs typeface="Courier"/>
              </a:rPr>
              <a:t>a</a:t>
            </a:r>
            <a:r>
              <a:rPr kumimoji="0" lang="en-US" sz="2300" b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pt-get install python-pandas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cs typeface="Courier"/>
              </a:rPr>
              <a:t>o</a:t>
            </a:r>
            <a:r>
              <a:rPr lang="en-US" b="0" dirty="0" smtClean="0">
                <a:cs typeface="Courier"/>
              </a:rPr>
              <a:t>r</a:t>
            </a:r>
            <a:endParaRPr lang="en-US" b="0" dirty="0">
              <a:cs typeface="Courier"/>
            </a:endParaRP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cs typeface="Courier"/>
              </a:rPr>
              <a:t>u</a:t>
            </a:r>
            <a:r>
              <a:rPr kumimoji="0" lang="en-US" sz="2300" b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cs typeface="Courier"/>
                <a:sym typeface="Helvetica"/>
              </a:rPr>
              <a:t>se anaconda</a:t>
            </a:r>
            <a:endParaRPr kumimoji="0" lang="en-US" sz="23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cs typeface="Courier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571500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lnSpc>
                <a:spcPts val="2400"/>
              </a:lnSpc>
              <a:buClr>
                <a:srgbClr val="000000"/>
              </a:buClr>
              <a:buFont typeface="Lucida Grande"/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rPr lang="en-AU" dirty="0" smtClean="0"/>
              <a:t>Pandas uses some hairy Python</a:t>
            </a:r>
            <a:endParaRPr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339267"/>
              </p:ext>
            </p:extLst>
          </p:nvPr>
        </p:nvGraphicFramePr>
        <p:xfrm>
          <a:off x="114301" y="1259416"/>
          <a:ext cx="8407400" cy="3747771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1041399"/>
                <a:gridCol w="7366001"/>
              </a:tblGrid>
              <a:tr h="720937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i="1" dirty="0" smtClean="0">
                          <a:solidFill>
                            <a:srgbClr val="000000"/>
                          </a:solidFill>
                        </a:rPr>
                        <a:t>Reminder:</a:t>
                      </a:r>
                      <a:endParaRPr lang="en-US" i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720937"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Courier"/>
                          <a:cs typeface="Courier"/>
                        </a:rPr>
                        <a:t>a+b</a:t>
                      </a:r>
                      <a:endParaRPr lang="en-US" dirty="0" smtClean="0">
                        <a:solidFill>
                          <a:schemeClr val="bg1"/>
                        </a:solidFill>
                        <a:latin typeface="Courier"/>
                        <a:cs typeface="Courier"/>
                      </a:endParaRPr>
                    </a:p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a.__class__.__add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__(b)</a:t>
                      </a:r>
                    </a:p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72093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a[b]</a:t>
                      </a:r>
                      <a:endParaRPr lang="en-US" dirty="0">
                        <a:solidFill>
                          <a:srgbClr val="000000"/>
                        </a:solidFill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a.__class__.__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getitem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(b)</a:t>
                      </a:r>
                      <a:endParaRPr lang="en-US" dirty="0">
                        <a:solidFill>
                          <a:srgbClr val="000000"/>
                        </a:solidFill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720937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a.b</a:t>
                      </a:r>
                      <a:endParaRPr lang="en-US" dirty="0">
                        <a:solidFill>
                          <a:srgbClr val="000000"/>
                        </a:solidFill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a.__class__.__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getattr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(b)</a:t>
                      </a:r>
                      <a:endParaRPr lang="en-US" dirty="0">
                        <a:solidFill>
                          <a:srgbClr val="000000"/>
                        </a:solidFill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72093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a&lt;b</a:t>
                      </a:r>
                      <a:endParaRPr lang="en-US" dirty="0">
                        <a:solidFill>
                          <a:srgbClr val="000000"/>
                        </a:solidFill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a.__class__.__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lt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__(b)</a:t>
                      </a:r>
                    </a:p>
                    <a:p>
                      <a:pPr algn="l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  <a:cs typeface="Courier"/>
                        </a:rPr>
                        <a:t>which might or might not be a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+mj-lt"/>
                          <a:cs typeface="Courier"/>
                        </a:rPr>
                        <a:t>boolean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  <a:cs typeface="Courier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 descr="Green tree python hair elast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88900"/>
            <a:ext cx="4181475" cy="278852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Data Types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474233"/>
              </p:ext>
            </p:extLst>
          </p:nvPr>
        </p:nvGraphicFramePr>
        <p:xfrm>
          <a:off x="379253" y="1038595"/>
          <a:ext cx="8894922" cy="3990605"/>
        </p:xfrm>
        <a:graphic>
          <a:graphicData uri="http://schemas.openxmlformats.org/drawingml/2006/table">
            <a:tbl>
              <a:tblPr>
                <a:effectLst/>
                <a:tableStyleId>{69012ECD-51FC-41F1-AA8D-1B2483CD663E}</a:tableStyleId>
              </a:tblPr>
              <a:tblGrid>
                <a:gridCol w="1770014"/>
                <a:gridCol w="3237413"/>
                <a:gridCol w="3887495"/>
              </a:tblGrid>
              <a:tr h="645651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latin typeface="+mj-lt"/>
                        </a:rPr>
                        <a:t>Series</a:t>
                      </a:r>
                      <a:endParaRPr lang="en-US" b="1" dirty="0">
                        <a:latin typeface="+mj-lt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>
                          <a:latin typeface="+mj-lt"/>
                        </a:rPr>
                        <a:t>1-dimensional data</a:t>
                      </a:r>
                      <a:r>
                        <a:rPr lang="en-US" b="0" baseline="0" dirty="0" smtClean="0">
                          <a:latin typeface="+mj-lt"/>
                        </a:rPr>
                        <a:t> set</a:t>
                      </a:r>
                      <a:endParaRPr lang="en-US" b="0" dirty="0"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"/>
                          <a:cs typeface="Courier"/>
                        </a:rPr>
                        <a:t>Series([1,2,3,4,5])</a:t>
                      </a:r>
                      <a:endParaRPr lang="en-US" b="0" dirty="0">
                        <a:latin typeface="Courier"/>
                        <a:cs typeface="Courier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72477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 smtClean="0">
                          <a:latin typeface="+mj-lt"/>
                        </a:rPr>
                        <a:t>DataFrame</a:t>
                      </a:r>
                      <a:endParaRPr lang="en-US" b="1" dirty="0">
                        <a:latin typeface="+mj-lt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>
                          <a:latin typeface="+mj-lt"/>
                        </a:rPr>
                        <a:t>Row-column data set</a:t>
                      </a:r>
                      <a:endParaRPr lang="en-US" b="0" dirty="0"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>
                          <a:latin typeface="Courier"/>
                          <a:cs typeface="Courier"/>
                        </a:rPr>
                        <a:t>DataFrame</a:t>
                      </a:r>
                      <a:r>
                        <a:rPr lang="en-US" dirty="0" smtClean="0">
                          <a:latin typeface="Courier"/>
                          <a:cs typeface="Courier"/>
                        </a:rPr>
                        <a:t>(data={</a:t>
                      </a:r>
                    </a:p>
                    <a:p>
                      <a:pPr algn="l"/>
                      <a:r>
                        <a:rPr lang="en-US" dirty="0" smtClean="0">
                          <a:latin typeface="Courier"/>
                          <a:cs typeface="Courier"/>
                        </a:rPr>
                        <a:t>  ‘A’: series1,</a:t>
                      </a:r>
                    </a:p>
                    <a:p>
                      <a:pPr algn="l"/>
                      <a:r>
                        <a:rPr lang="en-US" dirty="0" smtClean="0">
                          <a:latin typeface="Courier"/>
                          <a:cs typeface="Courier"/>
                        </a:rPr>
                        <a:t>  ‘B’: series2})</a:t>
                      </a:r>
                      <a:endParaRPr lang="en-US" b="0" dirty="0">
                        <a:latin typeface="Courier"/>
                        <a:cs typeface="Courier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72477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latin typeface="+mj-lt"/>
                        </a:rPr>
                        <a:t>Panel</a:t>
                      </a:r>
                      <a:endParaRPr lang="en-US" b="1" dirty="0">
                        <a:latin typeface="+mj-lt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>
                          <a:latin typeface="+mj-lt"/>
                        </a:rPr>
                        <a:t>3-dimensional</a:t>
                      </a:r>
                      <a:r>
                        <a:rPr lang="en-US" b="0" baseline="0" dirty="0" smtClean="0">
                          <a:latin typeface="+mj-lt"/>
                        </a:rPr>
                        <a:t> data set</a:t>
                      </a:r>
                      <a:endParaRPr lang="en-US" b="0" dirty="0">
                        <a:latin typeface="+mj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"/>
                          <a:cs typeface="Courier"/>
                        </a:rPr>
                        <a:t>Panel(.</a:t>
                      </a:r>
                      <a:r>
                        <a:rPr lang="en-US" baseline="0" dirty="0" smtClean="0">
                          <a:latin typeface="Courier"/>
                          <a:cs typeface="Courier"/>
                        </a:rPr>
                        <a:t> . . )</a:t>
                      </a:r>
                      <a:endParaRPr lang="en-US" b="0" dirty="0">
                        <a:latin typeface="Courier"/>
                        <a:cs typeface="Courier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090" y="4122138"/>
            <a:ext cx="9129609" cy="1164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e.g.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mport pandas as </a:t>
            </a:r>
            <a:r>
              <a:rPr lang="en-US" dirty="0" err="1" smtClean="0">
                <a:latin typeface="Courier"/>
                <a:cs typeface="Courier"/>
              </a:rPr>
              <a:t>pd</a:t>
            </a:r>
            <a:endParaRPr kumimoji="0" lang="en-US" sz="23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ourier"/>
              <a:cs typeface="Courier"/>
              <a:sym typeface="Helvetica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s =  </a:t>
            </a:r>
            <a:r>
              <a:rPr kumimoji="0" lang="en-US" sz="23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pd.Series</a:t>
            </a: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([“Central”, “</a:t>
            </a:r>
            <a:r>
              <a:rPr kumimoji="0" lang="en-US" sz="23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Chatswood</a:t>
            </a: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”, “</a:t>
            </a:r>
            <a:r>
              <a:rPr kumimoji="0" lang="en-US" sz="23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Redfern</a:t>
            </a: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ourier"/>
                <a:cs typeface="Courier"/>
                <a:sym typeface="Helvetica"/>
              </a:rPr>
              <a:t>”])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ourier"/>
              <a:cs typeface="Courier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79466661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7405847" cy="4030980"/>
          </a:xfrm>
        </p:spPr>
        <p:txBody>
          <a:bodyPr/>
          <a:lstStyle/>
          <a:p>
            <a:r>
              <a:rPr lang="en-US" dirty="0" smtClean="0"/>
              <a:t>Have an </a:t>
            </a:r>
            <a:r>
              <a:rPr lang="en-US" i="1" dirty="0" smtClean="0"/>
              <a:t>index</a:t>
            </a:r>
          </a:p>
          <a:p>
            <a:pPr lvl="1"/>
            <a:r>
              <a:rPr lang="en-US" b="0" dirty="0" smtClean="0"/>
              <a:t>Automatically created with [0,1,2…] unless index=… is used</a:t>
            </a:r>
          </a:p>
          <a:p>
            <a:pPr lvl="1"/>
            <a:r>
              <a:rPr lang="en-US" b="0" dirty="0" smtClean="0"/>
              <a:t>The index doesn’t have to be numeric</a:t>
            </a:r>
          </a:p>
          <a:p>
            <a:r>
              <a:rPr lang="en-US" dirty="0" smtClean="0"/>
              <a:t>Can be retrieved by index, index ranges</a:t>
            </a:r>
          </a:p>
          <a:p>
            <a:r>
              <a:rPr lang="en-US" dirty="0" smtClean="0"/>
              <a:t>Can be added, multiplied, subtracted</a:t>
            </a:r>
          </a:p>
          <a:p>
            <a:pPr lvl="1"/>
            <a:r>
              <a:rPr lang="en-US" b="0" dirty="0" smtClean="0"/>
              <a:t>Done by index</a:t>
            </a:r>
          </a:p>
          <a:p>
            <a:pPr lvl="1"/>
            <a:r>
              <a:rPr lang="en-US" b="0" dirty="0" smtClean="0"/>
              <a:t>Copes with missing data</a:t>
            </a:r>
          </a:p>
          <a:p>
            <a:r>
              <a:rPr lang="en-US" dirty="0" smtClean="0"/>
              <a:t>Can be compared against numbers</a:t>
            </a:r>
          </a:p>
          <a:p>
            <a:pPr lvl="1"/>
            <a:r>
              <a:rPr lang="en-US" b="0" dirty="0" smtClean="0"/>
              <a:t>Returns a shorter Series</a:t>
            </a:r>
          </a:p>
          <a:p>
            <a:pPr lvl="1"/>
            <a:r>
              <a:rPr lang="en-US" b="0" dirty="0" smtClean="0"/>
              <a:t>Which can be used as an index, or </a:t>
            </a:r>
            <a:r>
              <a:rPr lang="en-US" b="0" dirty="0" err="1" smtClean="0"/>
              <a:t>bool’d</a:t>
            </a:r>
            <a:r>
              <a:rPr lang="en-US" b="0" dirty="0" smtClean="0"/>
              <a:t> with &amp; and | </a:t>
            </a:r>
          </a:p>
          <a:p>
            <a:r>
              <a:rPr lang="en-US" dirty="0" smtClean="0"/>
              <a:t>Interesting functions and Attributes:</a:t>
            </a:r>
          </a:p>
          <a:p>
            <a:pPr lvl="1"/>
            <a:r>
              <a:rPr lang="en-US" b="0" dirty="0"/>
              <a:t>m</a:t>
            </a:r>
            <a:r>
              <a:rPr lang="en-US" b="0" dirty="0" smtClean="0"/>
              <a:t>ean(), median(), max(), </a:t>
            </a:r>
            <a:r>
              <a:rPr lang="en-US" b="0" dirty="0" err="1" smtClean="0"/>
              <a:t>tshift</a:t>
            </a:r>
            <a:r>
              <a:rPr lang="en-US" b="0" dirty="0" smtClean="0"/>
              <a:t>(), describe(), </a:t>
            </a:r>
            <a:r>
              <a:rPr lang="en-US" b="0" dirty="0" err="1" smtClean="0"/>
              <a:t>dtype</a:t>
            </a:r>
            <a:endParaRPr lang="en-US" b="0" dirty="0" smtClean="0"/>
          </a:p>
          <a:p>
            <a:pPr lvl="1"/>
            <a:r>
              <a:rPr lang="en-US" b="0" dirty="0" err="1"/>
              <a:t>idxmin</a:t>
            </a:r>
            <a:r>
              <a:rPr lang="en-US" b="0" dirty="0"/>
              <a:t>(), </a:t>
            </a:r>
            <a:r>
              <a:rPr lang="en-US" b="0" dirty="0" err="1"/>
              <a:t>idxmax</a:t>
            </a:r>
            <a:r>
              <a:rPr lang="en-US" b="0" dirty="0"/>
              <a:t>(</a:t>
            </a:r>
            <a:r>
              <a:rPr lang="en-US" b="0" dirty="0" smtClean="0"/>
              <a:t>), </a:t>
            </a:r>
            <a:r>
              <a:rPr lang="en-US" b="0" dirty="0" err="1" smtClean="0"/>
              <a:t>value_counts</a:t>
            </a:r>
            <a:r>
              <a:rPr lang="en-US" b="0" dirty="0" smtClean="0"/>
              <a:t>(), </a:t>
            </a:r>
            <a:r>
              <a:rPr lang="en-US" b="0" dirty="0" err="1" smtClean="0"/>
              <a:t>isnull</a:t>
            </a:r>
            <a:r>
              <a:rPr lang="en-US" b="0" dirty="0" smtClean="0"/>
              <a:t>(), </a:t>
            </a:r>
            <a:r>
              <a:rPr lang="en-US" b="0" dirty="0" err="1" smtClean="0"/>
              <a:t>notnull</a:t>
            </a:r>
            <a:r>
              <a:rPr lang="en-US" b="0" dirty="0" smtClean="0"/>
              <a:t>()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78138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Often created by reading from CSV / Excel with </a:t>
            </a:r>
            <a:r>
              <a:rPr lang="en-US" dirty="0" err="1" smtClean="0"/>
              <a:t>pandas.read_csv</a:t>
            </a:r>
            <a:r>
              <a:rPr lang="en-US" dirty="0" smtClean="0"/>
              <a:t>()</a:t>
            </a:r>
          </a:p>
          <a:p>
            <a:pPr lvl="1"/>
            <a:r>
              <a:rPr lang="en-US" b="0" dirty="0" smtClean="0"/>
              <a:t>See also </a:t>
            </a:r>
            <a:r>
              <a:rPr lang="en-US" b="0" dirty="0" err="1" smtClean="0"/>
              <a:t>read_table</a:t>
            </a:r>
            <a:r>
              <a:rPr lang="en-US" b="0" dirty="0" smtClean="0"/>
              <a:t>(), </a:t>
            </a:r>
            <a:r>
              <a:rPr lang="en-US" b="0" dirty="0" err="1" smtClean="0"/>
              <a:t>read_excel</a:t>
            </a:r>
            <a:r>
              <a:rPr lang="en-US" b="0" dirty="0" smtClean="0"/>
              <a:t>()…</a:t>
            </a:r>
          </a:p>
          <a:p>
            <a:r>
              <a:rPr lang="en-US" dirty="0" smtClean="0"/>
              <a:t>Sometimes from a dictionary of Series</a:t>
            </a:r>
          </a:p>
          <a:p>
            <a:r>
              <a:rPr lang="en-US" dirty="0" smtClean="0"/>
              <a:t>Have an </a:t>
            </a:r>
            <a:r>
              <a:rPr lang="en-US" i="1" dirty="0" smtClean="0"/>
              <a:t>index</a:t>
            </a:r>
            <a:endParaRPr lang="en-US" dirty="0"/>
          </a:p>
          <a:p>
            <a:pPr lvl="1"/>
            <a:r>
              <a:rPr lang="en-US" dirty="0" err="1" smtClean="0"/>
              <a:t>Autogenerated</a:t>
            </a:r>
            <a:r>
              <a:rPr lang="en-US" dirty="0" smtClean="0"/>
              <a:t> from underlying Series if not specified</a:t>
            </a:r>
          </a:p>
          <a:p>
            <a:pPr lvl="1"/>
            <a:r>
              <a:rPr lang="en-US" dirty="0" smtClean="0"/>
              <a:t>Drops other data if it is specified</a:t>
            </a:r>
          </a:p>
          <a:p>
            <a:r>
              <a:rPr lang="en-US" dirty="0" smtClean="0"/>
              <a:t>Interesting functions and attributes:</a:t>
            </a:r>
          </a:p>
          <a:p>
            <a:pPr lvl="1"/>
            <a:r>
              <a:rPr lang="en-US" b="0" dirty="0" smtClean="0"/>
              <a:t>head(), tail(), sample(), shape</a:t>
            </a:r>
          </a:p>
          <a:p>
            <a:pPr lvl="1"/>
            <a:r>
              <a:rPr lang="en-US" b="0" dirty="0" smtClean="0"/>
              <a:t>min(), max(), sum(), mean(), describe(), </a:t>
            </a:r>
            <a:r>
              <a:rPr lang="en-US" b="0" dirty="0" err="1"/>
              <a:t>idxmin</a:t>
            </a:r>
            <a:r>
              <a:rPr lang="en-US" b="0" dirty="0"/>
              <a:t>(), </a:t>
            </a:r>
            <a:r>
              <a:rPr lang="en-US" b="0" dirty="0" err="1"/>
              <a:t>idxmax</a:t>
            </a:r>
            <a:r>
              <a:rPr lang="en-US" b="0" dirty="0"/>
              <a:t>()</a:t>
            </a:r>
          </a:p>
          <a:p>
            <a:pPr lvl="2"/>
            <a:r>
              <a:rPr lang="en-US" b="0" dirty="0" smtClean="0"/>
              <a:t>These also take an optional “axis” argument</a:t>
            </a:r>
          </a:p>
          <a:p>
            <a:pPr lvl="1"/>
            <a:r>
              <a:rPr lang="en-US" b="0" dirty="0" smtClean="0"/>
              <a:t>duplicated(</a:t>
            </a:r>
            <a:r>
              <a:rPr lang="en-US" b="0" i="1" dirty="0" err="1" smtClean="0"/>
              <a:t>columnname</a:t>
            </a:r>
            <a:r>
              <a:rPr lang="en-US" b="0" dirty="0" smtClean="0"/>
              <a:t>)</a:t>
            </a:r>
          </a:p>
          <a:p>
            <a:pPr lvl="1"/>
            <a:r>
              <a:rPr lang="en-US" b="0" dirty="0" smtClean="0"/>
              <a:t>column, </a:t>
            </a:r>
            <a:r>
              <a:rPr lang="en-US" i="1" dirty="0" err="1" smtClean="0"/>
              <a:t>ColumnName</a:t>
            </a:r>
            <a:endParaRPr lang="en-US" i="1" dirty="0" smtClean="0"/>
          </a:p>
          <a:p>
            <a:pPr lvl="1"/>
            <a:r>
              <a:rPr lang="en-US" b="0" dirty="0" err="1"/>
              <a:t>g</a:t>
            </a:r>
            <a:r>
              <a:rPr lang="en-US" b="0" dirty="0" err="1" smtClean="0"/>
              <a:t>roupby</a:t>
            </a:r>
            <a:r>
              <a:rPr lang="en-US" b="0" dirty="0" smtClean="0"/>
              <a:t>([</a:t>
            </a:r>
            <a:r>
              <a:rPr lang="en-US" b="0" i="1" dirty="0" err="1" smtClean="0"/>
              <a:t>columnname</a:t>
            </a:r>
            <a:r>
              <a:rPr lang="en-US" b="0" i="1" dirty="0" smtClean="0"/>
              <a:t>]</a:t>
            </a:r>
            <a:r>
              <a:rPr lang="en-US" b="0" dirty="0" smtClean="0"/>
              <a:t>) returns a </a:t>
            </a:r>
            <a:r>
              <a:rPr lang="en-US" b="0" dirty="0" err="1" smtClean="0"/>
              <a:t>DataFrameGroupBy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515585393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things you should know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Turn numbers into range categories:</a:t>
            </a:r>
          </a:p>
          <a:p>
            <a:pPr lvl="1"/>
            <a:r>
              <a:rPr lang="en-US" dirty="0" err="1" smtClean="0"/>
              <a:t>pandas.qcut</a:t>
            </a:r>
            <a:r>
              <a:rPr lang="en-US" dirty="0" smtClean="0"/>
              <a:t>()</a:t>
            </a:r>
          </a:p>
          <a:p>
            <a:pPr lvl="2"/>
            <a:r>
              <a:rPr lang="en-US" b="0" dirty="0" smtClean="0"/>
              <a:t>“Quartile Cut” / “Quintile Cut”</a:t>
            </a:r>
          </a:p>
          <a:p>
            <a:pPr lvl="1"/>
            <a:r>
              <a:rPr lang="en-US" dirty="0" err="1" smtClean="0"/>
              <a:t>pandas.cut</a:t>
            </a:r>
            <a:r>
              <a:rPr lang="en-US" dirty="0" smtClean="0"/>
              <a:t>()</a:t>
            </a:r>
          </a:p>
          <a:p>
            <a:pPr lvl="2"/>
            <a:r>
              <a:rPr lang="en-US" b="0" dirty="0" smtClean="0"/>
              <a:t>Equal-range cuts</a:t>
            </a:r>
          </a:p>
          <a:p>
            <a:r>
              <a:rPr lang="en-US" dirty="0" smtClean="0"/>
              <a:t>Cross-join two </a:t>
            </a:r>
            <a:r>
              <a:rPr lang="en-US" dirty="0" err="1" smtClean="0"/>
              <a:t>DataFrames</a:t>
            </a:r>
            <a:r>
              <a:rPr lang="en-US" dirty="0" smtClean="0"/>
              <a:t> into another </a:t>
            </a:r>
            <a:r>
              <a:rPr lang="en-US" dirty="0" err="1" smtClean="0"/>
              <a:t>DataFrame</a:t>
            </a:r>
            <a:endParaRPr lang="en-US" dirty="0" smtClean="0"/>
          </a:p>
          <a:p>
            <a:pPr lvl="1"/>
            <a:r>
              <a:rPr lang="en-US" dirty="0" err="1" smtClean="0"/>
              <a:t>pandas.merge</a:t>
            </a:r>
            <a:r>
              <a:rPr lang="en-US" dirty="0" smtClean="0"/>
              <a:t>()</a:t>
            </a:r>
          </a:p>
          <a:p>
            <a:pPr lvl="2"/>
            <a:r>
              <a:rPr lang="en-US" b="0" dirty="0" smtClean="0"/>
              <a:t>Uses index by default, can use </a:t>
            </a:r>
            <a:r>
              <a:rPr lang="en-US" b="0" dirty="0" smtClean="0">
                <a:latin typeface="Courier"/>
                <a:cs typeface="Courier"/>
              </a:rPr>
              <a:t>on</a:t>
            </a:r>
            <a:r>
              <a:rPr lang="en-US" b="0" dirty="0" smtClean="0"/>
              <a:t> / </a:t>
            </a:r>
            <a:r>
              <a:rPr lang="en-US" b="0" dirty="0" err="1" smtClean="0">
                <a:latin typeface="Courier"/>
                <a:cs typeface="Courier"/>
              </a:rPr>
              <a:t>left_on</a:t>
            </a:r>
            <a:r>
              <a:rPr lang="en-US" b="0" dirty="0" smtClean="0"/>
              <a:t> / </a:t>
            </a:r>
            <a:r>
              <a:rPr lang="en-US" b="0" dirty="0" err="1" smtClean="0">
                <a:latin typeface="Courier"/>
                <a:cs typeface="Courier"/>
              </a:rPr>
              <a:t>right_on</a:t>
            </a:r>
            <a:r>
              <a:rPr lang="en-US" b="0" dirty="0" smtClean="0"/>
              <a:t> to join on other columns</a:t>
            </a:r>
          </a:p>
          <a:p>
            <a:r>
              <a:rPr lang="en-US" dirty="0" smtClean="0"/>
              <a:t>Make an index of dates and times</a:t>
            </a:r>
          </a:p>
          <a:p>
            <a:pPr lvl="1"/>
            <a:r>
              <a:rPr lang="en-US" dirty="0" err="1" smtClean="0"/>
              <a:t>pandas.date_range</a:t>
            </a:r>
            <a:r>
              <a:rPr lang="en-US" dirty="0" smtClean="0"/>
              <a:t>(start, end, periods, </a:t>
            </a:r>
            <a:r>
              <a:rPr lang="en-US" dirty="0" err="1" smtClean="0"/>
              <a:t>freq</a:t>
            </a:r>
            <a:r>
              <a:rPr lang="en-US" dirty="0" smtClean="0"/>
              <a:t>)</a:t>
            </a:r>
          </a:p>
          <a:p>
            <a:pPr lvl="2"/>
            <a:r>
              <a:rPr lang="en-US" b="0" dirty="0" smtClean="0"/>
              <a:t>Can do business hours / </a:t>
            </a:r>
            <a:r>
              <a:rPr lang="en-US" b="0" dirty="0" err="1" smtClean="0"/>
              <a:t>timezones</a:t>
            </a:r>
            <a:r>
              <a:rPr lang="en-US" b="0" dirty="0" smtClean="0"/>
              <a:t> / etc.</a:t>
            </a:r>
          </a:p>
          <a:p>
            <a:r>
              <a:rPr lang="en-US" b="0" dirty="0" smtClean="0"/>
              <a:t>Pandas can import Google Analytics, World Bank data, Yahoo Finance</a:t>
            </a:r>
          </a:p>
        </p:txBody>
      </p:sp>
    </p:spTree>
    <p:extLst>
      <p:ext uri="{BB962C8B-B14F-4D97-AF65-F5344CB8AC3E}">
        <p14:creationId xmlns:p14="http://schemas.microsoft.com/office/powerpoint/2010/main" val="1117046525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First Data Science Project</a:t>
            </a:r>
            <a:endParaRPr dirty="0"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468153" y="505195"/>
            <a:ext cx="8437722" cy="522407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SYDNEY </a:t>
            </a:r>
            <a:r>
              <a:rPr lang="en-AU" dirty="0"/>
              <a:t>TRANSPORT </a:t>
            </a:r>
            <a:r>
              <a:rPr lang="en-AU" dirty="0" smtClean="0"/>
              <a:t>DATA</a:t>
            </a:r>
            <a:endParaRPr dirty="0"/>
          </a:p>
        </p:txBody>
      </p:sp>
      <p:pic>
        <p:nvPicPr>
          <p:cNvPr id="2" name="Picture 1" descr="week1sydney-tick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52" y="1027602"/>
            <a:ext cx="6089463" cy="41405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42426" y="4060838"/>
            <a:ext cx="584391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/>
            </a:r>
            <a:br>
              <a:rPr lang="en-AU" dirty="0"/>
            </a:br>
            <a:r>
              <a:rPr lang="en-AU" dirty="0">
                <a:solidFill>
                  <a:schemeClr val="accent3"/>
                </a:solidFill>
              </a:rPr>
              <a:t>http://</a:t>
            </a:r>
            <a:r>
              <a:rPr lang="en-AU" dirty="0" err="1">
                <a:solidFill>
                  <a:schemeClr val="accent3"/>
                </a:solidFill>
              </a:rPr>
              <a:t>visual.bts.nsw.gov.au</a:t>
            </a:r>
            <a:r>
              <a:rPr lang="en-AU" dirty="0">
                <a:solidFill>
                  <a:schemeClr val="accent3"/>
                </a:solidFill>
              </a:rPr>
              <a:t>/barrier/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500619"/>
      </p:ext>
    </p:extLst>
  </p:cSld>
  <p:clrMapOvr>
    <a:masterClrMapping/>
  </p:clrMapOvr>
  <p:transition xmlns:p14="http://schemas.microsoft.com/office/powerpoint/2010/main"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Train Station Barrier Counts </a:t>
            </a:r>
            <a:r>
              <a:rPr lang="en-US" dirty="0"/>
              <a:t>2004-2014.csv </a:t>
            </a:r>
            <a:endParaRPr dirty="0"/>
          </a:p>
        </p:txBody>
      </p:sp>
      <p:sp>
        <p:nvSpPr>
          <p:cNvPr id="174" name="Shape 174"/>
          <p:cNvSpPr/>
          <p:nvPr/>
        </p:nvSpPr>
        <p:spPr>
          <a:xfrm>
            <a:off x="454024" y="1429572"/>
            <a:ext cx="858578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endParaRPr dirty="0"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031942"/>
            <a:ext cx="10953482" cy="42575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tr-TR" sz="1000" b="0" dirty="0">
                <a:latin typeface="Courier"/>
                <a:cs typeface="Courier"/>
              </a:rPr>
              <a:t>CBD,Central,2014,6/05/2014,Yes,940,920,10390,42070,21400,30150,45370,16270,19010,7700,"97,110","97,110",1,101</a:t>
            </a:r>
          </a:p>
          <a:p>
            <a:pPr algn="l"/>
            <a:r>
              <a:rPr lang="en-US" sz="1000" b="0" dirty="0" err="1">
                <a:latin typeface="Courier"/>
                <a:cs typeface="Courier"/>
              </a:rPr>
              <a:t>CBD,Town</a:t>
            </a:r>
            <a:r>
              <a:rPr lang="en-US" sz="1000" b="0" dirty="0">
                <a:latin typeface="Courier"/>
                <a:cs typeface="Courier"/>
              </a:rPr>
              <a:t> Hall,2014,7/05/2014,Yes,880,880,6380,43210,16930,23550,43670,15270,21760,6720,"89,620","89,620",2,102</a:t>
            </a:r>
          </a:p>
          <a:p>
            <a:pPr algn="l"/>
            <a:r>
              <a:rPr lang="tr-TR" sz="1000" b="0" dirty="0">
                <a:latin typeface="Courier"/>
                <a:cs typeface="Courier"/>
              </a:rPr>
              <a:t>CBD,Wynyard,2014,20/05/2014,Yes,590,570,4710,39620,9200,11180,35010,6510,10690,2330,"60,200","60,200",3,103</a:t>
            </a:r>
          </a:p>
          <a:p>
            <a:pPr algn="l"/>
            <a:r>
              <a:rPr lang="fi-FI" sz="1000" b="0" dirty="0">
                <a:latin typeface="Courier"/>
                <a:cs typeface="Courier"/>
              </a:rPr>
              <a:t>Western,Parramatta,2014,19/11/2014,Yes,660,330,7790,13700,7400,7020,14960,8660,4150,5260,"34,960","34,960",4,905</a:t>
            </a:r>
          </a:p>
          <a:p>
            <a:pPr algn="l"/>
            <a:r>
              <a:rPr lang="en-US" sz="1000" b="0" dirty="0">
                <a:latin typeface="Courier"/>
                <a:cs typeface="Courier"/>
              </a:rPr>
              <a:t>North </a:t>
            </a:r>
            <a:r>
              <a:rPr lang="en-US" sz="1000" b="0" dirty="0" err="1">
                <a:latin typeface="Courier"/>
                <a:cs typeface="Courier"/>
              </a:rPr>
              <a:t>Shore,North</a:t>
            </a:r>
            <a:r>
              <a:rPr lang="en-US" sz="1000" b="0" dirty="0">
                <a:latin typeface="Courier"/>
                <a:cs typeface="Courier"/>
              </a:rPr>
              <a:t> Sydney,2014,19/08/2014,Yes,270,270,2340,18340,4450,5590,17760,3050,3790,1360,"28,610","28,610",</a:t>
            </a:r>
            <a:r>
              <a:rPr lang="en-US" sz="1000" b="0" dirty="0" smtClean="0">
                <a:latin typeface="Courier"/>
                <a:cs typeface="Courier"/>
              </a:rPr>
              <a:t>5,1402</a:t>
            </a:r>
          </a:p>
          <a:p>
            <a:r>
              <a:rPr lang="de-DE" sz="1000" b="0" dirty="0">
                <a:latin typeface="Courier"/>
                <a:cs typeface="Courier"/>
              </a:rPr>
              <a:t>CBD,Redfern,2014,1/05/2014,Yes,250,250,3910,10690,5350,8170,12510,4250,3660,2320,"25,680","25,680",6,108</a:t>
            </a:r>
          </a:p>
          <a:p>
            <a:r>
              <a:rPr lang="en-US" sz="1000" b="0" dirty="0">
                <a:latin typeface="Courier"/>
                <a:cs typeface="Courier"/>
              </a:rPr>
              <a:t>North Shore,Chatswood,2014,19/08/2014,Yes,210,200,5030,8200,4710,4930,9430,6000,2820,2860,"22,200","22,200",7,1407</a:t>
            </a:r>
          </a:p>
          <a:p>
            <a:r>
              <a:rPr lang="en-US" sz="1000" b="0" dirty="0">
                <a:latin typeface="Courier"/>
                <a:cs typeface="Courier"/>
              </a:rPr>
              <a:t>Eastern </a:t>
            </a:r>
            <a:r>
              <a:rPr lang="en-US" sz="1000" b="0" dirty="0" err="1">
                <a:latin typeface="Courier"/>
                <a:cs typeface="Courier"/>
              </a:rPr>
              <a:t>Suburbs,Bondi</a:t>
            </a:r>
            <a:r>
              <a:rPr lang="en-US" sz="1000" b="0" dirty="0">
                <a:latin typeface="Courier"/>
                <a:cs typeface="Courier"/>
              </a:rPr>
              <a:t> Junction,2014,2/09/2014,Yes,210,210,10150,4350,4370,4600,5240,8330,1910,4380,"21,880","21,880",8,203</a:t>
            </a:r>
          </a:p>
          <a:p>
            <a:r>
              <a:rPr lang="de-DE" sz="1000" b="0" dirty="0" err="1">
                <a:latin typeface="Courier"/>
                <a:cs typeface="Courier"/>
              </a:rPr>
              <a:t>Inner</a:t>
            </a:r>
            <a:r>
              <a:rPr lang="de-DE" sz="1000" b="0" dirty="0">
                <a:latin typeface="Courier"/>
                <a:cs typeface="Courier"/>
              </a:rPr>
              <a:t> West,Strathfield,2014,9/09/2014,Yes,190,190,7900,4050,4980,3950,5540,7230,2100,5280,"20,710","20,710",9,1110</a:t>
            </a:r>
          </a:p>
          <a:p>
            <a:r>
              <a:rPr lang="tr-TR" sz="1000" b="0" dirty="0" err="1">
                <a:latin typeface="Courier"/>
                <a:cs typeface="Courier"/>
              </a:rPr>
              <a:t>CBD,Circular</a:t>
            </a:r>
            <a:r>
              <a:rPr lang="tr-TR" sz="1000" b="0" dirty="0">
                <a:latin typeface="Courier"/>
                <a:cs typeface="Courier"/>
              </a:rPr>
              <a:t> Quay,2014,22/05/2014,Yes,200,200,2110,8750,4340,6710,9910,3380,4070,1600,"20,630","20,630",</a:t>
            </a:r>
            <a:r>
              <a:rPr lang="tr-TR" sz="1000" b="0" dirty="0" smtClean="0">
                <a:latin typeface="Courier"/>
                <a:cs typeface="Courier"/>
              </a:rPr>
              <a:t>10,104</a:t>
            </a:r>
          </a:p>
          <a:p>
            <a:r>
              <a:rPr lang="en-US" sz="1000" b="0" dirty="0" err="1">
                <a:latin typeface="Courier"/>
                <a:cs typeface="Courier"/>
              </a:rPr>
              <a:t>CBD,Martin</a:t>
            </a:r>
            <a:r>
              <a:rPr lang="en-US" sz="1000" b="0" dirty="0">
                <a:latin typeface="Courier"/>
                <a:cs typeface="Courier"/>
              </a:rPr>
              <a:t> Place,2014,27/05/2014,Yes,200,190,590,14250,2900,3420,12340,1790,4600,970,"20,630","20,630",10,107</a:t>
            </a:r>
          </a:p>
          <a:p>
            <a:r>
              <a:rPr lang="en-US" sz="1000" b="0" dirty="0">
                <a:latin typeface="Courier"/>
                <a:cs typeface="Courier"/>
              </a:rPr>
              <a:t>Illawarra,Hurstville,2014,28/05/2014,Yes,160,160,7790,2200,5230,4180,3840,7450,1270,4290,"18,290","18,290",12,310</a:t>
            </a:r>
          </a:p>
          <a:p>
            <a:r>
              <a:rPr lang="en-US" sz="1000" b="0" dirty="0">
                <a:latin typeface="Courier"/>
                <a:cs typeface="Courier"/>
              </a:rPr>
              <a:t>North </a:t>
            </a:r>
            <a:r>
              <a:rPr lang="en-US" sz="1000" b="0" dirty="0" err="1">
                <a:latin typeface="Courier"/>
                <a:cs typeface="Courier"/>
              </a:rPr>
              <a:t>Shore,St</a:t>
            </a:r>
            <a:r>
              <a:rPr lang="en-US" sz="1000" b="0" dirty="0">
                <a:latin typeface="Courier"/>
                <a:cs typeface="Courier"/>
              </a:rPr>
              <a:t> Leonards,2014,27/05/2014,Yes,170,170,3420,8900,3090,3310,8780,3230,2130,1990,"17,590","17,590",13,1405</a:t>
            </a:r>
          </a:p>
          <a:p>
            <a:r>
              <a:rPr lang="en-US" sz="1000" b="0" dirty="0">
                <a:latin typeface="Courier"/>
                <a:cs typeface="Courier"/>
              </a:rPr>
              <a:t>Western,Blacktown,2014,14/10/2014,Yes,190,210,6460,3370,4270,3450,4600,7090,1040,2450,"16,560","16,560",14,911</a:t>
            </a:r>
          </a:p>
          <a:p>
            <a:r>
              <a:rPr lang="en-US" sz="1000" b="0" dirty="0">
                <a:latin typeface="Courier"/>
                <a:cs typeface="Courier"/>
              </a:rPr>
              <a:t>Inner West,Burwood,2014,9/09/2014,Yes,140,140,4850,2930,4470,3670,4020,5060,1510,3190,"14,990","14,990",15,1109</a:t>
            </a:r>
          </a:p>
          <a:p>
            <a:r>
              <a:rPr lang="en-US" sz="1000" b="0" dirty="0">
                <a:latin typeface="Courier"/>
                <a:cs typeface="Courier"/>
              </a:rPr>
              <a:t>Eastern </a:t>
            </a:r>
            <a:r>
              <a:rPr lang="en-US" sz="1000" b="0" dirty="0" err="1">
                <a:latin typeface="Courier"/>
                <a:cs typeface="Courier"/>
              </a:rPr>
              <a:t>Suburbs,Kings</a:t>
            </a:r>
            <a:r>
              <a:rPr lang="en-US" sz="1000" b="0" dirty="0">
                <a:latin typeface="Courier"/>
                <a:cs typeface="Courier"/>
              </a:rPr>
              <a:t> Cross,2014,3/09/2013,No,120,120,3690,3820,3110,2670,4400,3640,1550,2620,"12,870","12,870",16,201</a:t>
            </a:r>
          </a:p>
          <a:p>
            <a:r>
              <a:rPr lang="en-US" sz="1000" b="0" dirty="0">
                <a:latin typeface="Courier"/>
                <a:cs typeface="Courier"/>
              </a:rPr>
              <a:t>North Shore,Hornsby,2014,14/05/2014,Yes,210,100,5550,2260,3060,2390,2750,5200,680,2290,"12,250","12,250",17,1417</a:t>
            </a:r>
          </a:p>
          <a:p>
            <a:r>
              <a:rPr lang="en-US" sz="1000" b="0" dirty="0">
                <a:latin typeface="Courier"/>
                <a:cs typeface="Courier"/>
              </a:rPr>
              <a:t>Inner West,Ashfield,2014,4/09/2013,No,100,100,5090,2010,2690,2220,2500,4500,820,2370,"11,200","11,200",18,1107</a:t>
            </a:r>
          </a:p>
          <a:p>
            <a:r>
              <a:rPr lang="en-US" sz="1000" b="0" dirty="0">
                <a:latin typeface="Courier"/>
                <a:cs typeface="Courier"/>
              </a:rPr>
              <a:t>Illawarra,Kogarah,2014,19/06/2014,Yes,90,100,4000,2970,3150,2320,3210,3450,650,2260,"11,100","11,100",19,307</a:t>
            </a:r>
          </a:p>
          <a:p>
            <a:r>
              <a:rPr lang="en-US" sz="1000" b="0" dirty="0">
                <a:latin typeface="Courier"/>
                <a:cs typeface="Courier"/>
              </a:rPr>
              <a:t>South,Lidcombe,2014,5/06/2014,Yes,100,100,4570,1620,2870,2210,2550,3900,820,3080,"10,910","10,910",20,702</a:t>
            </a:r>
          </a:p>
          <a:p>
            <a:r>
              <a:rPr lang="en-US" sz="1000" b="0" dirty="0">
                <a:latin typeface="Courier"/>
                <a:cs typeface="Courier"/>
              </a:rPr>
              <a:t>Western,Auburn,2014,19/11/2014,Yes,130,60,3880,1790,3220,2900,2700,3890,960,2260,"10,890","10,890",21,901</a:t>
            </a:r>
          </a:p>
          <a:p>
            <a:r>
              <a:rPr lang="en-US" sz="1000" b="0" dirty="0">
                <a:latin typeface="Courier"/>
                <a:cs typeface="Courier"/>
              </a:rPr>
              <a:t>CBD,Museum,2014,22/05/2014,Yes,100,100,800,6290,2220,2340,5980,1230,1760,910,"10,860","10,860",22,106</a:t>
            </a:r>
          </a:p>
          <a:p>
            <a:r>
              <a:rPr lang="en-US" sz="1000" b="0" dirty="0">
                <a:latin typeface="Courier"/>
                <a:cs typeface="Courier"/>
              </a:rPr>
              <a:t>Northern via Strathfield,Epping,2014,21/05/2014,Yes,170,90,5700,1580,2130,1600,1970,4920,600,2380,"10,570","10,570",23,1208</a:t>
            </a:r>
          </a:p>
          <a:p>
            <a:r>
              <a:rPr lang="en-US" sz="1000" b="0" dirty="0">
                <a:latin typeface="Courier"/>
                <a:cs typeface="Courier"/>
              </a:rPr>
              <a:t>Northern via Macquarie </a:t>
            </a:r>
            <a:r>
              <a:rPr lang="en-US" sz="1000" b="0" dirty="0" err="1">
                <a:latin typeface="Courier"/>
                <a:cs typeface="Courier"/>
              </a:rPr>
              <a:t>Park,Macquarie</a:t>
            </a:r>
            <a:r>
              <a:rPr lang="en-US" sz="1000" b="0" dirty="0">
                <a:latin typeface="Courier"/>
                <a:cs typeface="Courier"/>
              </a:rPr>
              <a:t> University,2014,21/05/2014,Yes,100,100,1310,3220,2570,3940,4530,1970,1580,860,"10,090","10,090",24,1303</a:t>
            </a:r>
          </a:p>
          <a:p>
            <a:r>
              <a:rPr lang="en-US" sz="1000" b="0" dirty="0" err="1">
                <a:latin typeface="Courier"/>
                <a:cs typeface="Courier"/>
              </a:rPr>
              <a:t>CBD,St</a:t>
            </a:r>
            <a:r>
              <a:rPr lang="en-US" sz="1000" b="0" dirty="0">
                <a:latin typeface="Courier"/>
                <a:cs typeface="Courier"/>
              </a:rPr>
              <a:t> James,2014,27/05/2014,Yes,100,90,780,5880,1900,2160,5630,1120,1440,580,"9,850","9,850",</a:t>
            </a:r>
            <a:r>
              <a:rPr lang="en-US" sz="1000" b="0" dirty="0" smtClean="0">
                <a:latin typeface="Courier"/>
                <a:cs typeface="Courier"/>
              </a:rPr>
              <a:t>25,105</a:t>
            </a:r>
          </a:p>
          <a:p>
            <a:r>
              <a:rPr lang="en-US" sz="1000" b="0" dirty="0" smtClean="0">
                <a:latin typeface="Courier"/>
                <a:cs typeface="Courier"/>
              </a:rPr>
              <a:t>Illawarra,Rockdale,2014,28/05/2014,Yes,90,90,4660,780,2610,2170,1670,3770,610,2820,"9,640","9,640",26,306</a:t>
            </a:r>
          </a:p>
          <a:p>
            <a:r>
              <a:rPr lang="en-US" sz="1000" b="0" dirty="0" smtClean="0">
                <a:latin typeface="Courier"/>
                <a:cs typeface="Courier"/>
              </a:rPr>
              <a:t>South,Cabramatta,2014,11/06/2014,Yes,150,80,3780,1070,2760,2820,1750,3760,290,1000,"8,730","8,730",27,708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86561" y="4801265"/>
            <a:ext cx="2676514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data/</a:t>
            </a:r>
            <a:r>
              <a:rPr lang="en-US" dirty="0" err="1" smtClean="0"/>
              <a:t>s</a:t>
            </a:r>
            <a:r>
              <a:rPr kumimoji="0" lang="en-US" sz="23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ydtrains.csv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5823154"/>
      </p:ext>
    </p:extLst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US" dirty="0" smtClean="0"/>
              <a:t>Using Data Science Packages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are the steps in a Data Science project?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Installing and using pandas (pre-processing)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/>
              <a:t>A first data science </a:t>
            </a:r>
            <a:r>
              <a:rPr lang="en-AU" dirty="0" smtClean="0"/>
              <a:t>project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/>
              <a:t>Discussion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/>
              <a:t>Course Projects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/>
              <a:t>Homework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endParaRPr lang="en-AU" dirty="0"/>
          </a:p>
          <a:p>
            <a:pPr marL="352777" indent="-352777">
              <a:buClrTx/>
              <a:buSzPct val="100000"/>
              <a:buFontTx/>
              <a:buAutoNum type="arabicPeriod"/>
            </a:pPr>
            <a:endParaRPr dirty="0"/>
          </a:p>
          <a:p>
            <a:pPr marL="0" indent="0">
              <a:buClrTx/>
              <a:buSzPct val="100000"/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650505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FIND THE LEAST BUSY TRAIN STATION IN 2014</a:t>
            </a:r>
            <a:r>
              <a:rPr dirty="0" smtClean="0"/>
              <a:t>?</a:t>
            </a:r>
            <a:endParaRPr dirty="0"/>
          </a:p>
        </p:txBody>
      </p:sp>
      <p:sp>
        <p:nvSpPr>
          <p:cNvPr id="218" name="Shape 218"/>
          <p:cNvSpPr/>
          <p:nvPr/>
        </p:nvSpPr>
        <p:spPr>
          <a:xfrm>
            <a:off x="464184" y="1325562"/>
            <a:ext cx="8434706" cy="1500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lang="en-AU" dirty="0" smtClean="0"/>
              <a:t>We’ll use:</a:t>
            </a:r>
          </a:p>
          <a:p>
            <a:pPr marR="65828" lvl="3" indent="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defRPr sz="2000" b="0"/>
            </a:pPr>
            <a:r>
              <a:rPr lang="en-AU" dirty="0"/>
              <a:t>	</a:t>
            </a:r>
            <a:r>
              <a:rPr lang="en-AU" dirty="0" err="1" smtClean="0"/>
              <a:t>load_csv</a:t>
            </a:r>
            <a:endParaRPr lang="en-AU" dirty="0"/>
          </a:p>
          <a:p>
            <a:pPr marR="65828" lvl="3" indent="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defRPr sz="2000" b="0"/>
            </a:pPr>
            <a:r>
              <a:rPr lang="en-AU" dirty="0" smtClean="0"/>
              <a:t>	</a:t>
            </a:r>
            <a:r>
              <a:rPr lang="en-AU" dirty="0" err="1" smtClean="0"/>
              <a:t>idxmin</a:t>
            </a:r>
            <a:endParaRPr lang="en-AU" dirty="0" smtClean="0"/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6" name="Shape 36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PANDAS</a:t>
            </a:r>
            <a:r>
              <a:rPr dirty="0" smtClean="0"/>
              <a:t> </a:t>
            </a:r>
            <a:r>
              <a:rPr dirty="0"/>
              <a:t>LAB</a:t>
            </a:r>
          </a:p>
        </p:txBody>
      </p:sp>
      <p:sp>
        <p:nvSpPr>
          <p:cNvPr id="367" name="Shape 36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3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1" y="2641533"/>
            <a:ext cx="2560426" cy="1600267"/>
          </a:xfrm>
          <a:prstGeom prst="rect">
            <a:avLst/>
          </a:prstGeom>
          <a:ln w="25400"/>
        </p:spPr>
      </p:pic>
      <p:sp>
        <p:nvSpPr>
          <p:cNvPr id="3" name="TextBox 2"/>
          <p:cNvSpPr txBox="1"/>
          <p:nvPr/>
        </p:nvSpPr>
        <p:spPr>
          <a:xfrm>
            <a:off x="3321760" y="3175000"/>
            <a:ext cx="4889090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FF"/>
                </a:solidFill>
              </a:rPr>
              <a:t>l</a:t>
            </a: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abs/Week 1/Lab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1 – </a:t>
            </a:r>
            <a:r>
              <a:rPr kumimoji="0" lang="en-US" sz="2300" b="1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Pandas.ipynb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DISCUSSION TIME</a:t>
            </a:r>
          </a:p>
          <a:p>
            <a:pPr marL="27728" marR="27728">
              <a:lnSpc>
                <a:spcPct val="120000"/>
              </a:lnSpc>
              <a:defRPr sz="1800"/>
            </a:pPr>
            <a:endParaRPr/>
          </a:p>
        </p:txBody>
      </p:sp>
      <p:sp>
        <p:nvSpPr>
          <p:cNvPr id="373" name="Shape 37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- Week 1 Day 2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1" name="Shape 38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Readings</a:t>
            </a:r>
            <a:endParaRPr dirty="0"/>
          </a:p>
          <a:p>
            <a:pPr marL="27728" marR="27728">
              <a:lnSpc>
                <a:spcPct val="120000"/>
              </a:lnSpc>
              <a:defRPr sz="1800"/>
            </a:pPr>
            <a:endParaRPr dirty="0"/>
          </a:p>
          <a:p>
            <a:pPr marL="353165" marR="27728" lvl="1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 smtClean="0"/>
              <a:t>Data </a:t>
            </a:r>
            <a:r>
              <a:rPr sz="1900" dirty="0"/>
              <a:t>Science </a:t>
            </a:r>
            <a:r>
              <a:rPr sz="1900" dirty="0" smtClean="0"/>
              <a:t>Handbook</a:t>
            </a:r>
            <a:endParaRPr sz="1900" dirty="0"/>
          </a:p>
        </p:txBody>
      </p:sp>
      <p:sp>
        <p:nvSpPr>
          <p:cNvPr id="382" name="Shape 38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- Week 1 Day 2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6" name="Shape 386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HOMEWORK</a:t>
            </a:r>
            <a:endParaRPr dirty="0"/>
          </a:p>
          <a:p>
            <a:pPr marL="27728" marR="27728">
              <a:lnSpc>
                <a:spcPct val="120000"/>
              </a:lnSpc>
              <a:defRPr sz="1800"/>
            </a:pPr>
            <a:endParaRPr dirty="0"/>
          </a:p>
          <a:p>
            <a:pPr marL="27728" marR="27728">
              <a:lnSpc>
                <a:spcPct val="120000"/>
              </a:lnSpc>
              <a:defRPr sz="1800"/>
            </a:pPr>
            <a:r>
              <a:rPr sz="1900" dirty="0" smtClean="0"/>
              <a:t>Homework</a:t>
            </a:r>
            <a:r>
              <a:rPr lang="en-AU" sz="1900" dirty="0" smtClean="0"/>
              <a:t>1.ipynb</a:t>
            </a:r>
            <a:endParaRPr sz="1900" dirty="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Due next Friday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I will review within 7 days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Counts to letter of completion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(Will be easy)</a:t>
            </a:r>
          </a:p>
        </p:txBody>
      </p:sp>
      <p:sp>
        <p:nvSpPr>
          <p:cNvPr id="387" name="Shape 387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- Week 1 Day 2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dirty="0"/>
              <a:t>USING DATA SCIENCE </a:t>
            </a:r>
            <a:r>
              <a:rPr dirty="0" smtClean="0"/>
              <a:t>PACKAGES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sz="2400" dirty="0" smtClean="0"/>
              <a:t>(What software will we be using?)</a:t>
            </a:r>
            <a:endParaRPr sz="2400" dirty="0"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69591896"/>
      </p:ext>
    </p:extLst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CHOOSE PYTHON?</a:t>
            </a:r>
          </a:p>
        </p:txBody>
      </p:sp>
      <p:sp>
        <p:nvSpPr>
          <p:cNvPr id="198" name="Shape 198"/>
          <p:cNvSpPr/>
          <p:nvPr/>
        </p:nvSpPr>
        <p:spPr>
          <a:xfrm>
            <a:off x="464184" y="1897920"/>
            <a:ext cx="6400801" cy="173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Batteries Included: Large collection of built in libraries e.g. SciKit, Pandas, Theano, etc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Simple and clean syntax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General purpose language: lots of people outside of data science will be able to work with it</a:t>
            </a:r>
          </a:p>
        </p:txBody>
      </p:sp>
      <p:pic>
        <p:nvPicPr>
          <p:cNvPr id="19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3857" y="1772920"/>
            <a:ext cx="2032001" cy="736601"/>
          </a:xfrm>
          <a:prstGeom prst="rect">
            <a:avLst/>
          </a:prstGeom>
          <a:ln w="25400"/>
        </p:spPr>
      </p:pic>
      <p:pic>
        <p:nvPicPr>
          <p:cNvPr id="200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29301" t="6778" r="29301" b="6778"/>
          <a:stretch>
            <a:fillRect/>
          </a:stretch>
        </p:blipFill>
        <p:spPr>
          <a:xfrm>
            <a:off x="6641385" y="2538970"/>
            <a:ext cx="2217009" cy="1939778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2341898631"/>
      </p:ext>
    </p:extLst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PACKAGES?</a:t>
            </a:r>
          </a:p>
        </p:txBody>
      </p:sp>
      <p:sp>
        <p:nvSpPr>
          <p:cNvPr id="218" name="Shape 218"/>
          <p:cNvSpPr/>
          <p:nvPr/>
        </p:nvSpPr>
        <p:spPr>
          <a:xfrm>
            <a:off x="464184" y="1325562"/>
            <a:ext cx="8434706" cy="2543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Packages are libraries of code written to solve a particular set of problems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In Python there are many related to data science including Pandas, SciKit Learn, Numpy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These are installed and managed with PIP (Pip Installs Packages)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defTabSz="914400">
              <a:lnSpc>
                <a:spcPts val="2400"/>
              </a:lnSpc>
              <a:spcBef>
                <a:spcPts val="700"/>
              </a:spcBef>
              <a:defRPr sz="2000" b="0">
                <a:latin typeface="PT Mono"/>
                <a:ea typeface="PT Mono"/>
                <a:cs typeface="PT Mono"/>
                <a:sym typeface="PT Mono"/>
              </a:defRPr>
            </a:pPr>
            <a:r>
              <a:t>pip install some-package-name</a:t>
            </a:r>
          </a:p>
        </p:txBody>
      </p:sp>
    </p:spTree>
    <p:extLst>
      <p:ext uri="{BB962C8B-B14F-4D97-AF65-F5344CB8AC3E}">
        <p14:creationId xmlns:p14="http://schemas.microsoft.com/office/powerpoint/2010/main" val="3439230489"/>
      </p:ext>
    </p:extLst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PACKAGES DO YOU NEED?</a:t>
            </a:r>
          </a:p>
        </p:txBody>
      </p:sp>
      <p:sp>
        <p:nvSpPr>
          <p:cNvPr id="226" name="Shape 226"/>
          <p:cNvSpPr/>
          <p:nvPr/>
        </p:nvSpPr>
        <p:spPr>
          <a:xfrm>
            <a:off x="464184" y="1325562"/>
            <a:ext cx="8434706" cy="2726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pandas: manipulate data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SciPy / NumPy: scientific computing and numerical calculations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scikit-learn: use machine learning methods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matplotlib: visualise data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statsmodels: perform statistical tests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Beautiful Soup: read in XML and HTML data</a:t>
            </a:r>
          </a:p>
          <a:p>
            <a:pPr marL="174625" marR="65828" indent="-17462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/>
              <a:t>iPython: interactive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1911463208"/>
      </p:ext>
    </p:extLst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 defTabSz="914400">
              <a:lnSpc>
                <a:spcPct val="70000"/>
              </a:lnSpc>
              <a:defRPr sz="6000"/>
            </a:pPr>
            <a:r>
              <a:t>WHAT ARE THE STEPS IN A</a:t>
            </a:r>
          </a:p>
          <a:p>
            <a:pPr marL="27728" marR="27728" defTabSz="914400">
              <a:lnSpc>
                <a:spcPct val="70000"/>
              </a:lnSpc>
              <a:defRPr sz="6000"/>
            </a:pPr>
            <a:r>
              <a:t>DATA SCIENCE PROJECT?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1141781080"/>
      </p:ext>
    </p:extLst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0.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 as lazy as possible</a:t>
            </a:r>
          </a:p>
          <a:p>
            <a:r>
              <a:rPr lang="en-US" dirty="0" smtClean="0"/>
              <a:t>Try to find pre-packaged software</a:t>
            </a:r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r>
              <a:rPr lang="en-US" b="0" dirty="0" smtClean="0"/>
              <a:t>This is why we are using python and python data science libraries.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27384031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4215" y="0"/>
            <a:ext cx="5194645" cy="5257800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4180284306"/>
      </p:ext>
    </p:extLst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1511</Words>
  <Application>Microsoft Macintosh PowerPoint</Application>
  <PresentationFormat>Custom</PresentationFormat>
  <Paragraphs>188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White</vt:lpstr>
      <vt:lpstr>DATA SCIENCE 10 WEEK PART TIME COURSE  Week 1d - Pandas</vt:lpstr>
      <vt:lpstr>AGENDA</vt:lpstr>
      <vt:lpstr>USING DATA SCIENCE PACKAGES (What software will we be using?)</vt:lpstr>
      <vt:lpstr>WHY CHOOSE PYTHON?</vt:lpstr>
      <vt:lpstr>WHAT ARE PACKAGES?</vt:lpstr>
      <vt:lpstr>WHAT PACKAGES DO YOU NEED?</vt:lpstr>
      <vt:lpstr>WHAT ARE THE STEPS IN A DATA SCIENCE PROJECT?</vt:lpstr>
      <vt:lpstr>Step 0.</vt:lpstr>
      <vt:lpstr>PowerPoint Presentation</vt:lpstr>
      <vt:lpstr>Predictive Modelling Workflow</vt:lpstr>
      <vt:lpstr>Pandas (Python Data Analysis Library)</vt:lpstr>
      <vt:lpstr>PowerPoint Presentation</vt:lpstr>
      <vt:lpstr>Pandas Data Types</vt:lpstr>
      <vt:lpstr>Series</vt:lpstr>
      <vt:lpstr>Dataframes</vt:lpstr>
      <vt:lpstr>Other things you should know</vt:lpstr>
      <vt:lpstr>First Data Science Project</vt:lpstr>
      <vt:lpstr>SYDNEY TRANSPORT DATA</vt:lpstr>
      <vt:lpstr>Train Station Barrier Counts 2004-2014.csv </vt:lpstr>
      <vt:lpstr>FIND THE LEAST BUSY TRAIN STATION IN 2014?</vt:lpstr>
      <vt:lpstr>PANDAS LAB</vt:lpstr>
      <vt:lpstr>DISCUSSION TIME </vt:lpstr>
      <vt:lpstr>Readings  Data Science Handbook</vt:lpstr>
      <vt:lpstr>HOMEWORK  Homework1.ipynb Due next Friday I will review within 7 days Counts to letter of completion (Will be easy)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11 WEEK PART TIME COURSE  Week 1 - Data Science &amp; Git Wednesday 22nd March</dc:title>
  <cp:lastModifiedBy>Greg Baker</cp:lastModifiedBy>
  <cp:revision>23</cp:revision>
  <dcterms:modified xsi:type="dcterms:W3CDTF">2016-06-08T04:47:05Z</dcterms:modified>
</cp:coreProperties>
</file>